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4" r:id="rId2"/>
    <p:sldId id="316" r:id="rId3"/>
    <p:sldId id="338" r:id="rId4"/>
    <p:sldId id="340" r:id="rId5"/>
    <p:sldId id="374" r:id="rId6"/>
    <p:sldId id="375" r:id="rId7"/>
    <p:sldId id="376" r:id="rId8"/>
    <p:sldId id="345" r:id="rId9"/>
    <p:sldId id="348" r:id="rId10"/>
    <p:sldId id="350" r:id="rId11"/>
    <p:sldId id="349" r:id="rId12"/>
    <p:sldId id="351" r:id="rId13"/>
    <p:sldId id="352" r:id="rId14"/>
    <p:sldId id="353" r:id="rId15"/>
    <p:sldId id="346" r:id="rId16"/>
    <p:sldId id="355" r:id="rId17"/>
    <p:sldId id="358" r:id="rId18"/>
    <p:sldId id="341" r:id="rId19"/>
    <p:sldId id="38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DB3C3B-634C-47B9-8E52-37130AFC8708}">
          <p14:sldIdLst>
            <p14:sldId id="314"/>
          </p14:sldIdLst>
        </p14:section>
        <p14:section name="Intro" id="{D99B9E23-31A2-4D75-B19E-42F8FDBA4A87}">
          <p14:sldIdLst>
            <p14:sldId id="316"/>
            <p14:sldId id="338"/>
            <p14:sldId id="340"/>
          </p14:sldIdLst>
        </p14:section>
        <p14:section name="Config du logiciel" id="{6B216868-7C90-440B-92AE-5CC85EF806C8}">
          <p14:sldIdLst>
            <p14:sldId id="374"/>
            <p14:sldId id="375"/>
            <p14:sldId id="376"/>
            <p14:sldId id="345"/>
            <p14:sldId id="348"/>
            <p14:sldId id="350"/>
            <p14:sldId id="349"/>
            <p14:sldId id="351"/>
            <p14:sldId id="352"/>
            <p14:sldId id="353"/>
            <p14:sldId id="346"/>
            <p14:sldId id="355"/>
            <p14:sldId id="358"/>
          </p14:sldIdLst>
        </p14:section>
        <p14:section name="Demo CAN Ctrl" id="{A9E41F11-1763-47A7-874F-9DACA461A3A8}">
          <p14:sldIdLst>
            <p14:sldId id="341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29" autoAdjust="0"/>
  </p:normalViewPr>
  <p:slideViewPr>
    <p:cSldViewPr snapToGrid="0">
      <p:cViewPr>
        <p:scale>
          <a:sx n="75" d="100"/>
          <a:sy n="75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1A59A-362E-4D1C-AA6A-DC66A5AEB9CD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05EC5-7815-4D6D-BEE2-59A52C7A159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910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64AF2-F1CF-4615-BDE2-5DA3134F7FF4}" type="slidenum">
              <a:rPr lang="fr-CA" smtClean="0"/>
              <a:pPr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5998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Altium</a:t>
            </a:r>
            <a:r>
              <a:rPr lang="fr-CA" dirty="0"/>
              <a:t>: </a:t>
            </a:r>
            <a:r>
              <a:rPr lang="fr-CA" dirty="0" err="1"/>
              <a:t>Early</a:t>
            </a:r>
            <a:r>
              <a:rPr lang="fr-CA" dirty="0"/>
              <a:t> date : </a:t>
            </a:r>
            <a:r>
              <a:rPr lang="fr-CA" dirty="0" err="1"/>
              <a:t>breaking</a:t>
            </a:r>
            <a:r>
              <a:rPr lang="fr-CA" dirty="0"/>
              <a:t> </a:t>
            </a:r>
            <a:r>
              <a:rPr lang="fr-CA" dirty="0" err="1"/>
              <a:t>technology</a:t>
            </a:r>
            <a:r>
              <a:rPr lang="fr-CA" dirty="0"/>
              <a:t> in </a:t>
            </a:r>
            <a:r>
              <a:rPr lang="fr-CA" dirty="0" err="1"/>
              <a:t>term</a:t>
            </a:r>
            <a:r>
              <a:rPr lang="fr-CA" dirty="0"/>
              <a:t> of GUI, exporter/importer, 3D…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err="1"/>
              <a:t>Buy</a:t>
            </a:r>
            <a:r>
              <a:rPr lang="fr-CA" dirty="0"/>
              <a:t> PCAD </a:t>
            </a:r>
            <a:r>
              <a:rPr lang="fr-CA" dirty="0" err="1"/>
              <a:t>was</a:t>
            </a:r>
            <a:r>
              <a:rPr lang="fr-CA" dirty="0"/>
              <a:t> the best move to gain PCB IP</a:t>
            </a:r>
          </a:p>
          <a:p>
            <a:pPr lvl="2"/>
            <a:r>
              <a:rPr lang="fr-CA" dirty="0"/>
              <a:t>Auto </a:t>
            </a:r>
            <a:r>
              <a:rPr lang="fr-CA" dirty="0" err="1"/>
              <a:t>routing</a:t>
            </a:r>
            <a:r>
              <a:rPr lang="fr-CA" dirty="0"/>
              <a:t>(</a:t>
            </a:r>
            <a:r>
              <a:rPr lang="fr-CA" dirty="0" err="1"/>
              <a:t>situs</a:t>
            </a:r>
            <a:r>
              <a:rPr lang="fr-CA" dirty="0"/>
              <a:t>)=fail… </a:t>
            </a:r>
            <a:r>
              <a:rPr lang="fr-CA" dirty="0" err="1"/>
              <a:t>against</a:t>
            </a:r>
            <a:r>
              <a:rPr lang="fr-CA" dirty="0"/>
              <a:t> </a:t>
            </a:r>
            <a:r>
              <a:rPr lang="fr-CA" dirty="0" err="1"/>
              <a:t>Specctra</a:t>
            </a:r>
            <a:r>
              <a:rPr lang="fr-CA" dirty="0"/>
              <a:t>,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outil de prog FPGA = fail… </a:t>
            </a:r>
            <a:r>
              <a:rPr lang="fr-CA" dirty="0" err="1"/>
              <a:t>against</a:t>
            </a:r>
            <a:r>
              <a:rPr lang="fr-CA" dirty="0"/>
              <a:t>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Synplify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Synopsys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ModelSim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(Mentor)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 tentative de gestion de librairies…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vault</a:t>
            </a: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concord</a:t>
            </a: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CircuitMaker</a:t>
            </a:r>
            <a:endParaRPr lang="fr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5EC5-7815-4D6D-BEE2-59A52C7A159F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8079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5EC5-7815-4D6D-BEE2-59A52C7A159F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6108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Pages 5 à 14 : préférences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5EC5-7815-4D6D-BEE2-59A52C7A159F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0592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Backup si vous êtes du style 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5EC5-7815-4D6D-BEE2-59A52C7A159F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40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Essayer des trucs avec le projet DST…</a:t>
            </a:r>
          </a:p>
          <a:p>
            <a:r>
              <a:rPr lang="fr-CA" dirty="0" err="1"/>
              <a:t>Unroute</a:t>
            </a:r>
            <a:r>
              <a:rPr lang="fr-CA" dirty="0"/>
              <a:t> all, autoroute</a:t>
            </a:r>
          </a:p>
          <a:p>
            <a:r>
              <a:rPr lang="fr-CA" dirty="0"/>
              <a:t>Convertir en 4 </a:t>
            </a:r>
            <a:r>
              <a:rPr lang="fr-CA" dirty="0" err="1"/>
              <a:t>layers</a:t>
            </a:r>
            <a:endParaRPr lang="fr-CA" dirty="0"/>
          </a:p>
          <a:p>
            <a:r>
              <a:rPr lang="fr-CA" dirty="0"/>
              <a:t>Ajout d’un modèle 3D pour le bouton: </a:t>
            </a:r>
            <a:r>
              <a:rPr lang="fr-CA" dirty="0" err="1"/>
              <a:t>extruded</a:t>
            </a:r>
            <a:endParaRPr lang="fr-CA" dirty="0"/>
          </a:p>
          <a:p>
            <a:r>
              <a:rPr lang="fr-CA" dirty="0"/>
              <a:t>Remplacer le modèle 3D du contrôleur par un modèle </a:t>
            </a:r>
            <a:r>
              <a:rPr lang="fr-CA" dirty="0" err="1"/>
              <a:t>Step</a:t>
            </a:r>
            <a:r>
              <a:rPr lang="fr-CA" dirty="0"/>
              <a:t>.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5EC5-7815-4D6D-BEE2-59A52C7A159F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9919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Essayer des trucs avec le projet DST…</a:t>
            </a:r>
          </a:p>
          <a:p>
            <a:r>
              <a:rPr lang="fr-CA" dirty="0" err="1"/>
              <a:t>Unroute</a:t>
            </a:r>
            <a:r>
              <a:rPr lang="fr-CA" dirty="0"/>
              <a:t> all, autoroute</a:t>
            </a:r>
          </a:p>
          <a:p>
            <a:r>
              <a:rPr lang="fr-CA" dirty="0"/>
              <a:t>Convertir en 4 </a:t>
            </a:r>
            <a:r>
              <a:rPr lang="fr-CA" dirty="0" err="1"/>
              <a:t>layers</a:t>
            </a:r>
            <a:endParaRPr lang="fr-CA" dirty="0"/>
          </a:p>
          <a:p>
            <a:r>
              <a:rPr lang="fr-CA" dirty="0"/>
              <a:t>Ajout d’un modèle 3D pour le bouton: </a:t>
            </a:r>
            <a:r>
              <a:rPr lang="fr-CA" dirty="0" err="1"/>
              <a:t>extruded</a:t>
            </a:r>
            <a:endParaRPr lang="fr-CA" dirty="0"/>
          </a:p>
          <a:p>
            <a:r>
              <a:rPr lang="fr-CA" dirty="0"/>
              <a:t>Remplacer le modèle 3D du contrôleur par un modèle </a:t>
            </a:r>
            <a:r>
              <a:rPr lang="fr-CA" dirty="0" err="1"/>
              <a:t>Step</a:t>
            </a:r>
            <a:r>
              <a:rPr lang="fr-CA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Remplacer le Driver CAN par la version SOIC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5EC5-7815-4D6D-BEE2-59A52C7A159F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739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E83A-6528-419A-B416-43E1AD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7B66B-0573-4D7C-B938-FF7656E3F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9D2B-4859-4C0C-A1D0-890F212B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A83F7-B116-45BC-806C-8D75F3CED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2C49A-452C-43A6-9A23-46B79FFA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627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BDE3-6902-4911-A8CD-B91BF210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A9860-21D7-485C-8FCE-9036F41D0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3C273-C0B7-4D84-8298-C1A02B4D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8BD7-B7A0-4379-B889-513D2DCC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DA76-C4B7-48AE-9DBD-F0712C16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130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BA795F-6016-48DC-8F38-007D67E3E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8AC3-07AF-442A-B800-3485964B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E43C-9F7F-41F1-BE95-B5174729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64E17-A780-40D8-817C-ED1B818C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E4E86-4219-426F-8381-E42EE22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738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05EA-AFEC-46FE-8501-D5F827EE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4D3D-5CEF-4DAE-A49A-969EFE55B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DDE-5C73-4D90-90E4-D521E3E2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DD9B-F6F0-494B-AE77-0341A89B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59460-17CD-432C-A289-753B1D47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663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E8CF-DAEC-4A2A-BE33-D8917763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A815E-71E4-4C01-93FD-CC9BDBA3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622A2-1796-4C67-892A-84018BAC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BDF9B-713B-4ACE-B79E-660DF231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9F50-FB60-4028-AF03-285D634E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764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DC91-E060-4326-994A-DC11AE49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2B47-8C79-40B9-B8CD-12E6488FD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EC62F-6C6F-42C9-AB38-E0F5A378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65A35-A793-4CDA-8167-F77A7805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3C40F-8F50-4C57-BBCA-AC5920A5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770B5-C3A9-4E8C-879B-21A52A8B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38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6FBB-F361-455E-8A05-F9AFD5B1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198BE-7FE0-4672-BD45-FDBBC2EA9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1F204-E6EF-4D92-83A5-1D1670CAB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B6F6B-447C-4912-B89A-1608240D4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26D33-3A57-4B29-AD8F-6233B6087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F0D1C-E6EB-45D1-8D17-52E34E1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BFD051-5ED2-4C21-9447-90B3E660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B58A4-819E-4D98-9802-ECF7C13C4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903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056B-A760-4366-8065-C2C597AE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ED340-91B2-4207-9734-657993DF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99FFC-12F3-4BDD-A8C4-005691ED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6D3DE-E2C1-4352-8599-F0F1E85E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672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C815A-6C4E-440F-9ADE-A88607CD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F1D28-5360-4534-8103-1AE33BD3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95855-7C3D-4AF4-A7AC-C5402582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32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4443-FC3F-4AE3-B7B5-A706563B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B7F28-82BE-4CC5-8C48-DFB16230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2C032-B9F7-4386-A2F1-C13200D20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39A31-1B75-4303-846F-22FC7843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55D35-D617-4ABB-8285-37EC0FE4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1556-10A4-4D70-8D65-783C326E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335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839-BBCA-401C-944F-1FC23EC6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72145-4E46-4677-8C22-EF0193C9E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370F7-9F14-4167-976F-49B9A56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05D14-E19A-4E72-A339-71A62C2D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3D374-6CCF-4891-99D5-ABAD283C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FBD8D-0360-4462-AAC2-FEDA71F2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7421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7A04E-76B4-4147-A9CD-2F15B131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BAA9D-01C3-4262-925C-5D850864A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2B183-E557-4616-B212-2ECC50550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2E5C9-2B5B-40E9-83F4-EACDB06B1526}" type="datetimeFigureOut">
              <a:rPr lang="fr-CA" smtClean="0"/>
              <a:t>2021-03-21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3991-A313-491D-A4A5-6BC58D84F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663A-513E-4374-8E28-357C14CF6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FFE6F-6ACA-4E7D-9820-3C04B644D36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207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tags" Target="../tags/tag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0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1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20.wmf"/><Relationship Id="rId2" Type="http://schemas.openxmlformats.org/officeDocument/2006/relationships/tags" Target="../tags/tag20.xml"/><Relationship Id="rId16" Type="http://schemas.openxmlformats.org/officeDocument/2006/relationships/oleObject" Target="../embeddings/oleObject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19.wmf"/><Relationship Id="rId10" Type="http://schemas.openxmlformats.org/officeDocument/2006/relationships/image" Target="../media/image34.wmf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hyperlink" Target="https://www.te.com/usa-en/product-1825910-6.html?te_bu=Cor&amp;te_type=other&amp;te_campaign=ult_glo_3d-cad&amp;elqCampaignId=26141#pdp-docs-features" TargetMode="External"/><Relationship Id="rId4" Type="http://schemas.openxmlformats.org/officeDocument/2006/relationships/hyperlink" Target="https://github.com/currentleak/TGE_projet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82A83-92F7-4CA2-A7B2-C0BC792D011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6750" y="523321"/>
            <a:ext cx="10858500" cy="4029075"/>
          </a:xfrm>
        </p:spPr>
        <p:txBody>
          <a:bodyPr>
            <a:normAutofit/>
          </a:bodyPr>
          <a:lstStyle/>
          <a:p>
            <a:pPr algn="ctr"/>
            <a:r>
              <a:rPr lang="fr-CA" dirty="0"/>
              <a:t>Conception assistée par ordinateur pour systèmes électronique</a:t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>									</a:t>
            </a:r>
            <a:r>
              <a:rPr lang="fr-CA" dirty="0" err="1"/>
              <a:t>Altium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8D735-1F07-40C1-AD6D-B45F5402222A}"/>
              </a:ext>
            </a:extLst>
          </p:cNvPr>
          <p:cNvSpPr txBox="1"/>
          <p:nvPr/>
        </p:nvSpPr>
        <p:spPr>
          <a:xfrm>
            <a:off x="1057835" y="126402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BAF667-A551-459E-94CD-0A21A87FDF5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294438" y="2374059"/>
            <a:ext cx="5777957" cy="3313503"/>
            <a:chOff x="0" y="0"/>
            <a:chExt cx="1689100" cy="9683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D77DFD-9401-4087-B4FE-99F7E664A052}"/>
                </a:ext>
              </a:extLst>
            </p:cNvPr>
            <p:cNvSpPr/>
            <p:nvPr/>
          </p:nvSpPr>
          <p:spPr>
            <a:xfrm>
              <a:off x="46863" y="9246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90BFF5-8A85-4984-A1FA-E10A9C0678AD}"/>
                </a:ext>
              </a:extLst>
            </p:cNvPr>
            <p:cNvSpPr/>
            <p:nvPr/>
          </p:nvSpPr>
          <p:spPr>
            <a:xfrm>
              <a:off x="46863" y="184506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6E06B0-55EA-4CE7-AEC8-D4D51ABBFC80}"/>
                </a:ext>
              </a:extLst>
            </p:cNvPr>
            <p:cNvSpPr/>
            <p:nvPr/>
          </p:nvSpPr>
          <p:spPr>
            <a:xfrm>
              <a:off x="46863" y="359766"/>
              <a:ext cx="50673" cy="2243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929521-5351-4C4C-B5A1-E02A46E7E9AE}"/>
                </a:ext>
              </a:extLst>
            </p:cNvPr>
            <p:cNvSpPr/>
            <p:nvPr/>
          </p:nvSpPr>
          <p:spPr>
            <a:xfrm>
              <a:off x="46863" y="53497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CA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F12313-AC1E-44CA-8E9F-9022966D412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689100" cy="968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72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30262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Data Management – File-</a:t>
            </a:r>
            <a:r>
              <a:rPr lang="fr-CA" dirty="0" err="1"/>
              <a:t>based</a:t>
            </a:r>
            <a:r>
              <a:rPr lang="fr-CA" dirty="0"/>
              <a:t> </a:t>
            </a:r>
            <a:r>
              <a:rPr lang="fr-CA" dirty="0" err="1"/>
              <a:t>Libraries</a:t>
            </a: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Installer les librairies…</a:t>
            </a:r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EB9E1-90E2-4B55-96B6-C9477A2B7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64" t="18447" r="30445" b="14886"/>
          <a:stretch/>
        </p:blipFill>
        <p:spPr>
          <a:xfrm>
            <a:off x="4985358" y="1202530"/>
            <a:ext cx="5899759" cy="45720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1B3481-5862-4745-8E5D-32D7ED628151}"/>
              </a:ext>
            </a:extLst>
          </p:cNvPr>
          <p:cNvCxnSpPr/>
          <p:nvPr/>
        </p:nvCxnSpPr>
        <p:spPr>
          <a:xfrm>
            <a:off x="8567803" y="4847573"/>
            <a:ext cx="601249" cy="3382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A2BC58C-FD85-4941-A0C9-60A4052F4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986368"/>
              </p:ext>
            </p:extLst>
          </p:nvPr>
        </p:nvGraphicFramePr>
        <p:xfrm>
          <a:off x="614362" y="2613025"/>
          <a:ext cx="3600000" cy="729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5" imgW="2658240" imgH="538200" progId="Package">
                  <p:embed/>
                </p:oleObj>
              </mc:Choice>
              <mc:Fallback>
                <p:oleObj name="Packager Shell Object" showAsIcon="1" r:id="rId5" imgW="265824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362" y="2613025"/>
                        <a:ext cx="3600000" cy="729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6DE858C-A12E-4559-9B4C-A39FDC4BE6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078236"/>
              </p:ext>
            </p:extLst>
          </p:nvPr>
        </p:nvGraphicFramePr>
        <p:xfrm>
          <a:off x="614362" y="3437731"/>
          <a:ext cx="3600000" cy="729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7" imgW="2658240" imgH="538200" progId="Package">
                  <p:embed/>
                </p:oleObj>
              </mc:Choice>
              <mc:Fallback>
                <p:oleObj name="Packager Shell Object" showAsIcon="1" r:id="rId7" imgW="265824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362" y="3437731"/>
                        <a:ext cx="3600000" cy="729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862A56E-4284-48BD-8029-9490A7214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58472"/>
              </p:ext>
            </p:extLst>
          </p:nvPr>
        </p:nvGraphicFramePr>
        <p:xfrm>
          <a:off x="652462" y="4262437"/>
          <a:ext cx="3600000" cy="73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9" imgW="2618640" imgH="538200" progId="Package">
                  <p:embed/>
                </p:oleObj>
              </mc:Choice>
              <mc:Fallback>
                <p:oleObj name="Packager Shell Object" showAsIcon="1" r:id="rId9" imgW="261864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2462" y="4262437"/>
                        <a:ext cx="3600000" cy="73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24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00100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 err="1"/>
              <a:t>Schematic</a:t>
            </a:r>
            <a:r>
              <a:rPr lang="fr-CA" dirty="0"/>
              <a:t> – General</a:t>
            </a:r>
          </a:p>
          <a:p>
            <a:pPr lvl="1"/>
            <a:r>
              <a:rPr lang="fr-CA" dirty="0"/>
              <a:t>Enable </a:t>
            </a:r>
            <a:r>
              <a:rPr lang="fr-CA" dirty="0" err="1"/>
              <a:t>In-Place</a:t>
            </a:r>
            <a:r>
              <a:rPr lang="fr-CA" dirty="0"/>
              <a:t> Editing</a:t>
            </a:r>
          </a:p>
          <a:p>
            <a:pPr lvl="1"/>
            <a:r>
              <a:rPr lang="fr-CA" dirty="0"/>
              <a:t>Display Cross-</a:t>
            </a:r>
            <a:r>
              <a:rPr lang="fr-CA" dirty="0" err="1"/>
              <a:t>Overs</a:t>
            </a:r>
            <a:r>
              <a:rPr lang="fr-CA" dirty="0"/>
              <a:t> </a:t>
            </a:r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290C2-311E-4358-9658-7A58A5E3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71" y="1184036"/>
            <a:ext cx="1668585" cy="200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FBA1-E5AC-4979-BF12-B1FBA7F36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66" y="2003219"/>
            <a:ext cx="6482380" cy="4263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9DA9B-61CC-4CE4-AC94-61C11C4A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401" y="3573433"/>
            <a:ext cx="1566455" cy="20054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E025C2A-CEE9-4E9B-81CB-F9BC495EEB9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	</a:t>
            </a:r>
          </a:p>
        </p:txBody>
      </p:sp>
    </p:spTree>
    <p:extLst>
      <p:ext uri="{BB962C8B-B14F-4D97-AF65-F5344CB8AC3E}">
        <p14:creationId xmlns:p14="http://schemas.microsoft.com/office/powerpoint/2010/main" val="297369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00100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 err="1"/>
              <a:t>Schematic</a:t>
            </a:r>
            <a:r>
              <a:rPr lang="fr-CA" dirty="0"/>
              <a:t> – </a:t>
            </a:r>
            <a:r>
              <a:rPr lang="fr-CA" dirty="0" err="1"/>
              <a:t>Graphical</a:t>
            </a:r>
            <a:r>
              <a:rPr lang="fr-CA" dirty="0"/>
              <a:t> Editing</a:t>
            </a:r>
          </a:p>
          <a:p>
            <a:pPr lvl="1"/>
            <a:r>
              <a:rPr lang="fr-CA" dirty="0"/>
              <a:t>Display </a:t>
            </a:r>
            <a:r>
              <a:rPr lang="fr-CA" dirty="0" err="1"/>
              <a:t>name</a:t>
            </a:r>
            <a:r>
              <a:rPr lang="fr-CA" dirty="0"/>
              <a:t> of </a:t>
            </a:r>
            <a:r>
              <a:rPr lang="fr-CA" dirty="0" err="1"/>
              <a:t>special</a:t>
            </a:r>
            <a:r>
              <a:rPr lang="fr-CA" dirty="0"/>
              <a:t> string…</a:t>
            </a:r>
          </a:p>
          <a:p>
            <a:pPr lvl="1"/>
            <a:r>
              <a:rPr lang="fr-CA" dirty="0"/>
              <a:t>Single ‘\’ </a:t>
            </a:r>
            <a:r>
              <a:rPr lang="fr-CA" dirty="0" err="1"/>
              <a:t>Negation</a:t>
            </a:r>
            <a:endParaRPr lang="fr-CA" dirty="0"/>
          </a:p>
          <a:p>
            <a:pPr lvl="1"/>
            <a:r>
              <a:rPr lang="fr-CA" dirty="0"/>
              <a:t>Click Clear </a:t>
            </a:r>
            <a:r>
              <a:rPr lang="fr-CA" dirty="0" err="1"/>
              <a:t>Selection</a:t>
            </a:r>
            <a:endParaRPr lang="fr-CA" dirty="0"/>
          </a:p>
          <a:p>
            <a:pPr lvl="1"/>
            <a:r>
              <a:rPr lang="fr-CA" dirty="0" err="1"/>
              <a:t>Protect</a:t>
            </a:r>
            <a:r>
              <a:rPr lang="fr-CA" dirty="0"/>
              <a:t> </a:t>
            </a:r>
            <a:r>
              <a:rPr lang="fr-CA" dirty="0" err="1"/>
              <a:t>Locked</a:t>
            </a:r>
            <a:r>
              <a:rPr lang="fr-CA" dirty="0"/>
              <a:t> </a:t>
            </a:r>
            <a:r>
              <a:rPr lang="fr-CA" dirty="0" err="1"/>
              <a:t>Objects</a:t>
            </a:r>
            <a:endParaRPr lang="fr-CA" dirty="0"/>
          </a:p>
          <a:p>
            <a:pPr lvl="1"/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EBD77-474D-41EE-B41B-1FCF6601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91" y="1623528"/>
            <a:ext cx="6466067" cy="40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1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00100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 err="1"/>
              <a:t>Schematic</a:t>
            </a:r>
            <a:r>
              <a:rPr lang="fr-CA" dirty="0"/>
              <a:t> – Defaults</a:t>
            </a:r>
          </a:p>
          <a:p>
            <a:pPr lvl="1"/>
            <a:r>
              <a:rPr lang="fr-CA" dirty="0"/>
              <a:t>Pour changer le paramètres par défaut des primitives Schématiques</a:t>
            </a:r>
          </a:p>
          <a:p>
            <a:pPr lvl="1"/>
            <a:r>
              <a:rPr lang="fr-CA" dirty="0"/>
              <a:t>Comme par exemple le ‘font’ </a:t>
            </a:r>
            <a:br>
              <a:rPr lang="fr-CA" dirty="0"/>
            </a:br>
            <a:r>
              <a:rPr lang="fr-CA" dirty="0"/>
              <a:t>des noms de NET ou des </a:t>
            </a:r>
            <a:r>
              <a:rPr lang="fr-CA" dirty="0" err="1"/>
              <a:t>Designator</a:t>
            </a:r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59D85-7EC7-481B-83E1-639D145D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07" y="1716846"/>
            <a:ext cx="5580000" cy="44520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1479A-878F-407D-995B-36E421D5B1BC}"/>
              </a:ext>
            </a:extLst>
          </p:cNvPr>
          <p:cNvCxnSpPr/>
          <p:nvPr/>
        </p:nvCxnSpPr>
        <p:spPr>
          <a:xfrm flipH="1">
            <a:off x="7729728" y="3488531"/>
            <a:ext cx="329184" cy="1492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6C7B8-54F1-4B51-83C2-73A68C9BD735}"/>
              </a:ext>
            </a:extLst>
          </p:cNvPr>
          <p:cNvCxnSpPr/>
          <p:nvPr/>
        </p:nvCxnSpPr>
        <p:spPr>
          <a:xfrm flipH="1">
            <a:off x="7729728" y="4251960"/>
            <a:ext cx="329184" cy="1492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12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00100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PCB Editor – General</a:t>
            </a:r>
          </a:p>
          <a:p>
            <a:pPr lvl="1"/>
            <a:r>
              <a:rPr lang="fr-CA" dirty="0"/>
              <a:t>Online DRC</a:t>
            </a:r>
          </a:p>
          <a:p>
            <a:pPr lvl="1"/>
            <a:r>
              <a:rPr lang="fr-CA" dirty="0" err="1"/>
              <a:t>Protect</a:t>
            </a:r>
            <a:r>
              <a:rPr lang="fr-CA" dirty="0"/>
              <a:t> </a:t>
            </a:r>
            <a:r>
              <a:rPr lang="fr-CA" dirty="0" err="1"/>
              <a:t>Locked</a:t>
            </a:r>
            <a:r>
              <a:rPr lang="fr-CA" dirty="0"/>
              <a:t> </a:t>
            </a:r>
            <a:r>
              <a:rPr lang="fr-CA" dirty="0" err="1"/>
              <a:t>Objects</a:t>
            </a:r>
            <a:endParaRPr lang="fr-CA" dirty="0"/>
          </a:p>
          <a:p>
            <a:pPr lvl="1"/>
            <a:r>
              <a:rPr lang="fr-CA" dirty="0"/>
              <a:t>Click </a:t>
            </a:r>
            <a:r>
              <a:rPr lang="fr-CA" dirty="0" err="1"/>
              <a:t>clear</a:t>
            </a:r>
            <a:r>
              <a:rPr lang="fr-CA" dirty="0"/>
              <a:t> </a:t>
            </a:r>
            <a:r>
              <a:rPr lang="fr-CA" dirty="0" err="1"/>
              <a:t>selection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dirty="0"/>
              <a:t>Rotation </a:t>
            </a:r>
            <a:r>
              <a:rPr lang="fr-CA" dirty="0" err="1"/>
              <a:t>step</a:t>
            </a:r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6DE84-7072-4588-AAC5-DA2C70B9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01" y="1198796"/>
            <a:ext cx="5580000" cy="44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9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– Project PCB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Créer un nouveau Projet</a:t>
            </a:r>
          </a:p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8"/>
            <a:r>
              <a:rPr lang="fr-CA" dirty="0"/>
              <a:t>Project Options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776E2-3D5B-48EB-B557-093AF283F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3288" r="62603" b="50000"/>
          <a:stretch/>
        </p:blipFill>
        <p:spPr>
          <a:xfrm>
            <a:off x="949889" y="1327758"/>
            <a:ext cx="2883076" cy="3203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21D06-8FCC-494B-8471-6D7E1B9B4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" t="1600" r="76353" b="65333"/>
          <a:stretch/>
        </p:blipFill>
        <p:spPr>
          <a:xfrm>
            <a:off x="5671033" y="2295144"/>
            <a:ext cx="2688004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– Project PCB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40568"/>
            <a:ext cx="10515600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Options du projet : </a:t>
            </a:r>
          </a:p>
          <a:p>
            <a:r>
              <a:rPr lang="fr-CA" dirty="0" err="1"/>
              <a:t>Error</a:t>
            </a:r>
            <a:r>
              <a:rPr lang="fr-CA" dirty="0"/>
              <a:t> </a:t>
            </a:r>
            <a:r>
              <a:rPr lang="fr-CA" dirty="0" err="1"/>
              <a:t>Reporting</a:t>
            </a:r>
            <a:r>
              <a:rPr lang="fr-CA" dirty="0"/>
              <a:t>:</a:t>
            </a:r>
          </a:p>
          <a:p>
            <a:pPr lvl="1"/>
            <a:r>
              <a:rPr lang="fr-CA" dirty="0"/>
              <a:t>Nets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only</a:t>
            </a:r>
            <a:r>
              <a:rPr lang="fr-CA" dirty="0"/>
              <a:t> one pin</a:t>
            </a:r>
          </a:p>
          <a:p>
            <a:pPr lvl="1"/>
            <a:r>
              <a:rPr lang="fr-CA" dirty="0"/>
              <a:t>Nets </a:t>
            </a:r>
            <a:r>
              <a:rPr lang="fr-CA" dirty="0" err="1"/>
              <a:t>with</a:t>
            </a:r>
            <a:r>
              <a:rPr lang="fr-CA" dirty="0"/>
              <a:t> no </a:t>
            </a:r>
            <a:r>
              <a:rPr lang="fr-CA" dirty="0" err="1"/>
              <a:t>driving</a:t>
            </a:r>
            <a:r>
              <a:rPr lang="fr-CA" dirty="0"/>
              <a:t> </a:t>
            </a:r>
            <a:br>
              <a:rPr lang="fr-CA" dirty="0"/>
            </a:br>
            <a:r>
              <a:rPr lang="fr-CA" dirty="0"/>
              <a:t>source</a:t>
            </a:r>
          </a:p>
          <a:p>
            <a:r>
              <a:rPr lang="fr-CA" dirty="0"/>
              <a:t>Connection Matrix</a:t>
            </a:r>
          </a:p>
          <a:p>
            <a:pPr lvl="1"/>
            <a:r>
              <a:rPr lang="fr-CA" dirty="0"/>
              <a:t>Output pin – IO pin</a:t>
            </a:r>
          </a:p>
          <a:p>
            <a:pPr lvl="1"/>
            <a:r>
              <a:rPr lang="fr-CA" dirty="0" err="1"/>
              <a:t>Bidir</a:t>
            </a:r>
            <a:r>
              <a:rPr lang="fr-CA" dirty="0"/>
              <a:t> Port – Output port</a:t>
            </a:r>
          </a:p>
          <a:p>
            <a:pPr lvl="1"/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7C72C-F38C-4720-A463-E7497D81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71" y="860425"/>
            <a:ext cx="4728829" cy="37450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4E9084-2FBC-4F79-9966-DF2424B51C30}"/>
              </a:ext>
            </a:extLst>
          </p:cNvPr>
          <p:cNvCxnSpPr>
            <a:cxnSpLocks/>
          </p:cNvCxnSpPr>
          <p:nvPr/>
        </p:nvCxnSpPr>
        <p:spPr>
          <a:xfrm flipH="1">
            <a:off x="6019800" y="3228975"/>
            <a:ext cx="787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CD7616C-E34B-4FEB-B599-AF617114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39" y="4114130"/>
            <a:ext cx="3361218" cy="2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4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– Project PCB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40568"/>
            <a:ext cx="10515600" cy="5376863"/>
          </a:xfrm>
        </p:spPr>
        <p:txBody>
          <a:bodyPr/>
          <a:lstStyle/>
          <a:p>
            <a:r>
              <a:rPr lang="fr-CA" dirty="0"/>
              <a:t>Ajouter un nouveau Schéma et un nouveau PCB dans le projet</a:t>
            </a:r>
          </a:p>
          <a:p>
            <a:r>
              <a:rPr lang="fr-CA" dirty="0"/>
              <a:t>Ajouter une nouvelle Librairie Schéma et un PCB</a:t>
            </a:r>
          </a:p>
          <a:p>
            <a:r>
              <a:rPr lang="fr-CA" dirty="0"/>
              <a:t>Sauvegarder le projet</a:t>
            </a:r>
          </a:p>
          <a:p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E22C5-6E19-48E8-A9B8-E41F99B14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4075" r="64896" b="41852"/>
          <a:stretch/>
        </p:blipFill>
        <p:spPr>
          <a:xfrm>
            <a:off x="4864100" y="2019300"/>
            <a:ext cx="3924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		</a:t>
            </a:r>
            <a:r>
              <a:rPr lang="fr-CA" sz="2400" b="1" dirty="0" err="1"/>
              <a:t>Altium</a:t>
            </a:r>
            <a:r>
              <a:rPr lang="fr-CA" sz="2400" b="1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r>
              <a:rPr lang="fr-CA" dirty="0" err="1"/>
              <a:t>Demo</a:t>
            </a:r>
            <a:endParaRPr lang="fr-CA" dirty="0"/>
          </a:p>
          <a:p>
            <a:pPr lvl="1"/>
            <a:r>
              <a:rPr lang="fr-CA" dirty="0"/>
              <a:t>Indicateur NMEA 2000</a:t>
            </a:r>
          </a:p>
          <a:p>
            <a:pPr lvl="2"/>
            <a:r>
              <a:rPr lang="fr-CA" dirty="0"/>
              <a:t>3-digit BCD 7 segments</a:t>
            </a:r>
          </a:p>
          <a:p>
            <a:pPr lvl="2"/>
            <a:r>
              <a:rPr lang="fr-CA" dirty="0"/>
              <a:t>Controller 8bit, interface de programmation</a:t>
            </a:r>
          </a:p>
          <a:p>
            <a:pPr lvl="2"/>
            <a:r>
              <a:rPr lang="fr-CA" dirty="0"/>
              <a:t>Interface CAN</a:t>
            </a:r>
          </a:p>
          <a:p>
            <a:pPr lvl="2"/>
            <a:r>
              <a:rPr lang="fr-CA" dirty="0"/>
              <a:t>Power LDO 12V-5V</a:t>
            </a:r>
          </a:p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03E7-E5FD-48F5-80E4-C816C37E4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82" y="2221366"/>
            <a:ext cx="2652535" cy="2657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94A16-29AC-47F8-AC56-AD7894A2F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896" y="2964991"/>
            <a:ext cx="5033445" cy="3391359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69CA783-2166-4E8E-8CB0-0A06EFDD47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661244"/>
              </p:ext>
            </p:extLst>
          </p:nvPr>
        </p:nvGraphicFramePr>
        <p:xfrm>
          <a:off x="2088754" y="449378"/>
          <a:ext cx="3631469" cy="82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ackager Shell Object" showAsIcon="1" r:id="rId7" imgW="2359800" imgH="538200" progId="Package">
                  <p:embed/>
                </p:oleObj>
              </mc:Choice>
              <mc:Fallback>
                <p:oleObj name="Packager Shell Object" showAsIcon="1" r:id="rId7" imgW="235980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8754" y="449378"/>
                        <a:ext cx="3631469" cy="82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8CD10A-C3B7-47C0-8594-4E1A96082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62306"/>
              </p:ext>
            </p:extLst>
          </p:nvPr>
        </p:nvGraphicFramePr>
        <p:xfrm>
          <a:off x="7046976" y="5230463"/>
          <a:ext cx="1623143" cy="8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ackager Shell Object" showAsIcon="1" r:id="rId9" imgW="1055520" imgH="538200" progId="Package">
                  <p:embed/>
                </p:oleObj>
              </mc:Choice>
              <mc:Fallback>
                <p:oleObj name="Packager Shell Object" showAsIcon="1" r:id="rId9" imgW="105552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46976" y="5230463"/>
                        <a:ext cx="1623143" cy="82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BB55E9D-8A24-4BDB-9E40-EBA6FB40E5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5058" y="5001530"/>
            <a:ext cx="1350060" cy="1235758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4993D11-8106-42A8-B16E-907A66970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19145"/>
              </p:ext>
            </p:extLst>
          </p:nvPr>
        </p:nvGraphicFramePr>
        <p:xfrm>
          <a:off x="5873439" y="464064"/>
          <a:ext cx="3600000" cy="729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ackager Shell Object" showAsIcon="1" r:id="rId12" imgW="2658240" imgH="538200" progId="Package">
                  <p:embed/>
                </p:oleObj>
              </mc:Choice>
              <mc:Fallback>
                <p:oleObj name="Packager Shell Object" showAsIcon="1" r:id="rId12" imgW="2658240" imgH="538200" progId="Packag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7A2BC58C-FD85-4941-A0C9-60A4052F4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73439" y="464064"/>
                        <a:ext cx="3600000" cy="729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E6E62E0-4AF5-4D42-A80B-0ED84FBF6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16131"/>
              </p:ext>
            </p:extLst>
          </p:nvPr>
        </p:nvGraphicFramePr>
        <p:xfrm>
          <a:off x="5873439" y="1288770"/>
          <a:ext cx="3600000" cy="729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Packager Shell Object" showAsIcon="1" r:id="rId14" imgW="2658240" imgH="538200" progId="Package">
                  <p:embed/>
                </p:oleObj>
              </mc:Choice>
              <mc:Fallback>
                <p:oleObj name="Packager Shell Object" showAsIcon="1" r:id="rId14" imgW="2658240" imgH="538200" progId="Packag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6DE858C-A12E-4559-9B4C-A39FDC4BE6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73439" y="1288770"/>
                        <a:ext cx="3600000" cy="729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235E9F3-1D8D-43B6-82D3-B0362A88DC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567088"/>
              </p:ext>
            </p:extLst>
          </p:nvPr>
        </p:nvGraphicFramePr>
        <p:xfrm>
          <a:off x="5911539" y="2113476"/>
          <a:ext cx="3600000" cy="73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ackager Shell Object" showAsIcon="1" r:id="rId16" imgW="2618640" imgH="538200" progId="Package">
                  <p:embed/>
                </p:oleObj>
              </mc:Choice>
              <mc:Fallback>
                <p:oleObj name="Packager Shell Object" showAsIcon="1" r:id="rId16" imgW="2618640" imgH="538200" progId="Packag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862A56E-4284-48BD-8029-9490A7214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11539" y="2113476"/>
                        <a:ext cx="3600000" cy="73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2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		</a:t>
            </a:r>
            <a:r>
              <a:rPr lang="fr-CA" sz="2400" b="1" dirty="0" err="1"/>
              <a:t>Altium</a:t>
            </a:r>
            <a:r>
              <a:rPr lang="fr-CA" sz="2400" b="1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r>
              <a:rPr lang="fr-CA" dirty="0" err="1"/>
              <a:t>Demo</a:t>
            </a:r>
            <a:endParaRPr lang="fr-CA" dirty="0"/>
          </a:p>
          <a:p>
            <a:pPr lvl="1"/>
            <a:r>
              <a:rPr lang="fr-CA" dirty="0"/>
              <a:t>Projet sur </a:t>
            </a:r>
            <a:r>
              <a:rPr lang="fr-CA" dirty="0" err="1"/>
              <a:t>Gitlab</a:t>
            </a:r>
            <a:r>
              <a:rPr lang="fr-CA" dirty="0"/>
              <a:t> : </a:t>
            </a:r>
            <a:r>
              <a:rPr lang="fr-CA" dirty="0">
                <a:hlinkClick r:id="rId4"/>
              </a:rPr>
              <a:t>https://github.com/currentleak/TGE_projet1</a:t>
            </a:r>
            <a:r>
              <a:rPr lang="fr-CA" dirty="0"/>
              <a:t> 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3D model du bouton poussoir (fichier STEP)</a:t>
            </a:r>
          </a:p>
          <a:p>
            <a:pPr marL="914400" lvl="2" indent="0">
              <a:buNone/>
            </a:pPr>
            <a:r>
              <a:rPr lang="fr-CA" dirty="0">
                <a:hlinkClick r:id="rId5"/>
              </a:rPr>
              <a:t>https://www.te.com/usa-en/product-1825910-6.html?te_bu=Cor&amp;te_type=other&amp;te_campaign=ult_glo_3d-cad&amp;elqCampaignId=26141#pdp-docs-features</a:t>
            </a:r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</p:spTree>
    <p:extLst>
      <p:ext uri="{BB962C8B-B14F-4D97-AF65-F5344CB8AC3E}">
        <p14:creationId xmlns:p14="http://schemas.microsoft.com/office/powerpoint/2010/main" val="21194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		</a:t>
            </a:r>
            <a:r>
              <a:rPr lang="fr-CA" sz="2400" b="1" dirty="0" err="1"/>
              <a:t>Altium</a:t>
            </a:r>
            <a:r>
              <a:rPr lang="fr-CA" sz="2400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5AD69-D883-4108-A838-FD058790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13" y="1753681"/>
            <a:ext cx="2206487" cy="103066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D961D6-056E-4485-9F0E-C4D95A4E6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47064" y="1237993"/>
            <a:ext cx="4601113" cy="2191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E1634E-DDA5-457F-8506-B356EC65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4" y="3861608"/>
            <a:ext cx="3841829" cy="2564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97E027-00F3-45C5-8837-EA0C11B4206D}"/>
              </a:ext>
            </a:extLst>
          </p:cNvPr>
          <p:cNvSpPr/>
          <p:nvPr/>
        </p:nvSpPr>
        <p:spPr>
          <a:xfrm>
            <a:off x="5439313" y="4358274"/>
            <a:ext cx="131337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Autres CAD:</a:t>
            </a:r>
          </a:p>
          <a:p>
            <a:r>
              <a:rPr lang="fr-CA" dirty="0"/>
              <a:t>Fusion 360</a:t>
            </a:r>
          </a:p>
          <a:p>
            <a:r>
              <a:rPr lang="fr-CA" dirty="0" err="1"/>
              <a:t>Zuken</a:t>
            </a:r>
            <a:endParaRPr lang="fr-CA" dirty="0"/>
          </a:p>
          <a:p>
            <a:r>
              <a:rPr lang="fr-CA" dirty="0" err="1"/>
              <a:t>Orcad</a:t>
            </a:r>
            <a:endParaRPr lang="fr-CA" dirty="0"/>
          </a:p>
          <a:p>
            <a:r>
              <a:rPr lang="fr-CA" dirty="0" err="1"/>
              <a:t>Xpedition</a:t>
            </a:r>
            <a:endParaRPr lang="fr-CA" dirty="0"/>
          </a:p>
          <a:p>
            <a:r>
              <a:rPr lang="fr-CA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36BE9-E10E-4B37-87FF-EC4ADD13AA66}"/>
              </a:ext>
            </a:extLst>
          </p:cNvPr>
          <p:cNvSpPr/>
          <p:nvPr/>
        </p:nvSpPr>
        <p:spPr>
          <a:xfrm>
            <a:off x="7047621" y="4602114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CAD: gratuit</a:t>
            </a:r>
          </a:p>
          <a:p>
            <a:r>
              <a:rPr lang="fr-CA" dirty="0"/>
              <a:t>Autodesk Eagle</a:t>
            </a:r>
          </a:p>
          <a:p>
            <a:r>
              <a:rPr lang="fr-CA" dirty="0" err="1"/>
              <a:t>Kicad</a:t>
            </a:r>
            <a:r>
              <a:rPr lang="fr-CA" dirty="0"/>
              <a:t> EDA: cross platform et open source</a:t>
            </a:r>
          </a:p>
          <a:p>
            <a:r>
              <a:rPr lang="fr-CA" dirty="0" err="1"/>
              <a:t>CircuitMaker</a:t>
            </a:r>
            <a:r>
              <a:rPr lang="fr-CA" dirty="0"/>
              <a:t> (</a:t>
            </a:r>
            <a:r>
              <a:rPr lang="fr-CA" dirty="0" err="1"/>
              <a:t>Altium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2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		</a:t>
            </a:r>
            <a:r>
              <a:rPr lang="fr-CA" sz="2400" b="1" dirty="0" err="1"/>
              <a:t>Altium</a:t>
            </a:r>
            <a:r>
              <a:rPr lang="fr-CA" sz="2400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>
            <a:normAutofit fontScale="70000" lnSpcReduction="20000"/>
          </a:bodyPr>
          <a:lstStyle/>
          <a:p>
            <a:r>
              <a:rPr lang="fr-CA" dirty="0"/>
              <a:t>Saisie de Schéma</a:t>
            </a:r>
          </a:p>
          <a:p>
            <a:pPr lvl="1"/>
            <a:r>
              <a:rPr lang="fr-CA" dirty="0"/>
              <a:t>Type de design Flat design (net global) vs Hiérarchique</a:t>
            </a:r>
          </a:p>
          <a:p>
            <a:pPr lvl="1"/>
            <a:r>
              <a:rPr lang="fr-CA" dirty="0"/>
              <a:t>Vérification d’erreur (compilation)</a:t>
            </a:r>
          </a:p>
          <a:p>
            <a:r>
              <a:rPr lang="fr-CA" dirty="0"/>
              <a:t>PCB</a:t>
            </a:r>
          </a:p>
          <a:p>
            <a:pPr lvl="1"/>
            <a:r>
              <a:rPr lang="fr-CA" dirty="0"/>
              <a:t>Règle de Design</a:t>
            </a:r>
          </a:p>
          <a:p>
            <a:pPr lvl="1"/>
            <a:r>
              <a:rPr lang="fr-CA" dirty="0"/>
              <a:t>PCB </a:t>
            </a:r>
            <a:r>
              <a:rPr lang="fr-CA" dirty="0" err="1"/>
              <a:t>Stackup</a:t>
            </a:r>
            <a:r>
              <a:rPr lang="fr-CA" dirty="0"/>
              <a:t> et contour</a:t>
            </a:r>
          </a:p>
          <a:p>
            <a:pPr lvl="1"/>
            <a:r>
              <a:rPr lang="fr-CA" dirty="0"/>
              <a:t>Synchronisation avec le schéma</a:t>
            </a:r>
          </a:p>
          <a:p>
            <a:pPr lvl="1"/>
            <a:r>
              <a:rPr lang="fr-CA" dirty="0"/>
              <a:t>Placement </a:t>
            </a:r>
          </a:p>
          <a:p>
            <a:pPr lvl="1"/>
            <a:r>
              <a:rPr lang="fr-CA" dirty="0" err="1"/>
              <a:t>Routing</a:t>
            </a:r>
            <a:endParaRPr lang="fr-CA" dirty="0"/>
          </a:p>
          <a:p>
            <a:pPr lvl="1"/>
            <a:r>
              <a:rPr lang="fr-CA" dirty="0"/>
              <a:t>Vérification DRC</a:t>
            </a:r>
          </a:p>
          <a:p>
            <a:r>
              <a:rPr lang="fr-CA" dirty="0"/>
              <a:t>Librairies</a:t>
            </a:r>
          </a:p>
          <a:p>
            <a:pPr lvl="1"/>
            <a:r>
              <a:rPr lang="fr-CA" dirty="0"/>
              <a:t>Gestion des lib</a:t>
            </a:r>
          </a:p>
          <a:p>
            <a:pPr lvl="1"/>
            <a:r>
              <a:rPr lang="fr-CA" dirty="0"/>
              <a:t>Création de symbole </a:t>
            </a:r>
            <a:r>
              <a:rPr lang="fr-CA" dirty="0" err="1"/>
              <a:t>PCBlib</a:t>
            </a:r>
            <a:r>
              <a:rPr lang="fr-CA" dirty="0"/>
              <a:t> + </a:t>
            </a:r>
            <a:r>
              <a:rPr lang="fr-CA" dirty="0" err="1"/>
              <a:t>SCHlib</a:t>
            </a:r>
            <a:endParaRPr lang="fr-CA" dirty="0"/>
          </a:p>
          <a:p>
            <a:r>
              <a:rPr lang="fr-CA" dirty="0"/>
              <a:t>Fichiers de fabrication</a:t>
            </a:r>
          </a:p>
          <a:p>
            <a:pPr lvl="1"/>
            <a:r>
              <a:rPr lang="fr-CA" dirty="0"/>
              <a:t>Gerber, </a:t>
            </a:r>
            <a:r>
              <a:rPr lang="fr-CA" dirty="0" err="1"/>
              <a:t>netlist</a:t>
            </a:r>
            <a:r>
              <a:rPr lang="fr-CA" dirty="0"/>
              <a:t> IPC </a:t>
            </a:r>
          </a:p>
          <a:p>
            <a:pPr lvl="1"/>
            <a:r>
              <a:rPr lang="fr-CA" dirty="0"/>
              <a:t>masque de pâte et fichier </a:t>
            </a:r>
            <a:r>
              <a:rPr lang="fr-CA" dirty="0" err="1"/>
              <a:t>pick</a:t>
            </a:r>
            <a:r>
              <a:rPr lang="fr-CA" dirty="0"/>
              <a:t>-n-place</a:t>
            </a:r>
          </a:p>
          <a:p>
            <a:pPr lvl="1"/>
            <a:r>
              <a:rPr lang="fr-CA" dirty="0"/>
              <a:t>BOM</a:t>
            </a:r>
          </a:p>
          <a:p>
            <a:r>
              <a:rPr lang="fr-CA" dirty="0"/>
              <a:t>3D </a:t>
            </a:r>
          </a:p>
          <a:p>
            <a:pPr lvl="1"/>
            <a:r>
              <a:rPr lang="fr-CA" dirty="0" err="1"/>
              <a:t>Step</a:t>
            </a:r>
            <a:r>
              <a:rPr lang="fr-CA" dirty="0"/>
              <a:t>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</p:spTree>
    <p:extLst>
      <p:ext uri="{BB962C8B-B14F-4D97-AF65-F5344CB8AC3E}">
        <p14:creationId xmlns:p14="http://schemas.microsoft.com/office/powerpoint/2010/main" val="55202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		</a:t>
            </a:r>
            <a:r>
              <a:rPr lang="fr-CA" sz="2400" b="1" dirty="0" err="1"/>
              <a:t>Altium</a:t>
            </a:r>
            <a:r>
              <a:rPr lang="fr-CA" sz="2400" b="1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86E01-EF17-4C60-A917-84F655B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3760"/>
            <a:ext cx="10173604" cy="24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9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Cliquer sur ‘panel’ en bas à droite, pour sélectionner les panneau que l’on veut, généralement (on ‘dock’) une série à droite et une série à gauche…</a:t>
            </a:r>
          </a:p>
          <a:p>
            <a:pPr marL="0" indent="0">
              <a:buNone/>
            </a:pPr>
            <a:r>
              <a:rPr lang="fr-CA" dirty="0"/>
              <a:t>	de base:		Schéma:			PCB:</a:t>
            </a:r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31A0D-4305-4F27-A0B8-D90CCFE58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/>
          <a:stretch/>
        </p:blipFill>
        <p:spPr>
          <a:xfrm>
            <a:off x="1571625" y="2176287"/>
            <a:ext cx="1895475" cy="25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E9DB8-DC83-4DEA-9423-6C50EC62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95" y="2176287"/>
            <a:ext cx="1895475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1425E-B904-47F7-90C5-ECD966E7B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6" b="3124"/>
          <a:stretch/>
        </p:blipFill>
        <p:spPr>
          <a:xfrm>
            <a:off x="7608957" y="2122857"/>
            <a:ext cx="2056805" cy="42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Le contenu de ‘Panel est dynamique’ …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	Schéma:				PCB: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				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C6F0-FBF7-41FB-B196-2A3C79C2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4839"/>
            <a:ext cx="1857634" cy="101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31C95-4FA3-4501-8B00-78AA392F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07" y="3523845"/>
            <a:ext cx="4315427" cy="981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30B69-A0BA-4C25-9683-E49B0F7C3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34" y="2476786"/>
            <a:ext cx="2886478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383C1-25AA-455A-9DDD-60632FE7F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220" y="3334156"/>
            <a:ext cx="263879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Exemple : 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44411-CF7B-4AE3-B64C-427A50E2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44" y="1387060"/>
            <a:ext cx="8155528" cy="43788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A811A6-A83C-4F5B-A474-B425EC0DC252}"/>
              </a:ext>
            </a:extLst>
          </p:cNvPr>
          <p:cNvCxnSpPr>
            <a:cxnSpLocks/>
          </p:cNvCxnSpPr>
          <p:nvPr/>
        </p:nvCxnSpPr>
        <p:spPr>
          <a:xfrm>
            <a:off x="2522863" y="4439798"/>
            <a:ext cx="1167788" cy="5949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B57205-C308-4C3C-ABE5-B8BA05CE6D77}"/>
              </a:ext>
            </a:extLst>
          </p:cNvPr>
          <p:cNvSpPr txBox="1"/>
          <p:nvPr/>
        </p:nvSpPr>
        <p:spPr>
          <a:xfrm>
            <a:off x="1399142" y="4010140"/>
            <a:ext cx="150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Panneau</a:t>
            </a:r>
            <a:r>
              <a:rPr lang="en-CA" dirty="0">
                <a:solidFill>
                  <a:srgbClr val="FF0000"/>
                </a:solidFill>
              </a:rPr>
              <a:t> droit</a:t>
            </a:r>
            <a:endParaRPr lang="fr-CA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2F7E10-97AF-4667-A498-DB0509E7AE06}"/>
              </a:ext>
            </a:extLst>
          </p:cNvPr>
          <p:cNvCxnSpPr>
            <a:cxnSpLocks/>
          </p:cNvCxnSpPr>
          <p:nvPr/>
        </p:nvCxnSpPr>
        <p:spPr>
          <a:xfrm>
            <a:off x="6400800" y="4737253"/>
            <a:ext cx="1333041" cy="3710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578739-D946-4A78-92E8-128D3463001B}"/>
              </a:ext>
            </a:extLst>
          </p:cNvPr>
          <p:cNvSpPr txBox="1"/>
          <p:nvPr/>
        </p:nvSpPr>
        <p:spPr>
          <a:xfrm>
            <a:off x="4986443" y="437893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Panneau</a:t>
            </a:r>
            <a:r>
              <a:rPr lang="en-CA" dirty="0">
                <a:solidFill>
                  <a:srgbClr val="FF0000"/>
                </a:solidFill>
              </a:rPr>
              <a:t> gauche</a:t>
            </a:r>
            <a:endParaRPr lang="fr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5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00100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Préférences : </a:t>
            </a:r>
            <a:r>
              <a:rPr lang="fr-CA" dirty="0" err="1"/>
              <a:t>Clicker</a:t>
            </a:r>
            <a:r>
              <a:rPr lang="fr-CA" dirty="0"/>
              <a:t> sur la roue dentelé, en haut à droite:</a:t>
            </a:r>
          </a:p>
          <a:p>
            <a:pPr marL="0" indent="0">
              <a:buNone/>
            </a:pPr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3AB6C-E5B0-4E26-A433-07DF3363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25" y="893997"/>
            <a:ext cx="1600423" cy="6858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D7ABA7-6DE3-4BB2-8F13-BC54E6B6F584}"/>
              </a:ext>
            </a:extLst>
          </p:cNvPr>
          <p:cNvSpPr txBox="1">
            <a:spLocks/>
          </p:cNvSpPr>
          <p:nvPr/>
        </p:nvSpPr>
        <p:spPr>
          <a:xfrm>
            <a:off x="503825" y="1344612"/>
            <a:ext cx="11053175" cy="5376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/>
              <a:t>System – Default Locations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/>
              <a:t>Pour configurer les répertoire par défaut…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CA"/>
          </a:p>
          <a:p>
            <a:pPr lvl="2"/>
            <a:endParaRPr lang="fr-CA"/>
          </a:p>
          <a:p>
            <a:pPr lvl="1"/>
            <a:endParaRPr lang="fr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1FFAA-D260-4CC7-95AA-B2A91DE7A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57" y="2646994"/>
            <a:ext cx="8859486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17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6B6-1288-45A1-A0BA-3B99A34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fr-CA" sz="2400" b="1" dirty="0"/>
              <a:t>CAO – Électronique 						</a:t>
            </a:r>
            <a:r>
              <a:rPr lang="fr-CA" sz="2400" b="1" dirty="0" err="1"/>
              <a:t>Altium</a:t>
            </a:r>
            <a:r>
              <a:rPr lang="fr-CA" sz="2400" b="1" dirty="0"/>
              <a:t> - Préférences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6A8D-90A6-41DA-8C6E-37A9B9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5" y="800100"/>
            <a:ext cx="11053175" cy="5376863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Data Management – Backup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Data Management – Local </a:t>
            </a:r>
            <a:r>
              <a:rPr lang="fr-CA" dirty="0" err="1"/>
              <a:t>History</a:t>
            </a:r>
            <a:endParaRPr lang="fr-CA" dirty="0"/>
          </a:p>
          <a:p>
            <a:pPr marL="0" indent="0">
              <a:buNone/>
            </a:pPr>
            <a:endParaRPr lang="fr-CA" dirty="0"/>
          </a:p>
          <a:p>
            <a:pPr lvl="2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4FB0-1F34-4F2B-A370-E93EF5AD653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A" dirty="0"/>
              <a:t>kevin.cotton@cegeplimoilou.ca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167BC-CF22-4570-BA32-3046A172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62" y="1272122"/>
            <a:ext cx="7676397" cy="2268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23CD2-BFF1-42F1-8FE1-E3CFADCAB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60" y="3674105"/>
            <a:ext cx="6167993" cy="25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5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6852</TotalTime>
  <Words>811</Words>
  <Application>Microsoft Office PowerPoint</Application>
  <PresentationFormat>Grand écran</PresentationFormat>
  <Paragraphs>187</Paragraphs>
  <Slides>19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Packager Shell Object</vt:lpstr>
      <vt:lpstr>Conception assistée par ordinateur pour systèmes électronique             Altium</vt:lpstr>
      <vt:lpstr>CAO – Électronique         Altium </vt:lpstr>
      <vt:lpstr>CAO – Électronique         Altium </vt:lpstr>
      <vt:lpstr>CAO – Électronique         Altium </vt:lpstr>
      <vt:lpstr>CAO – Électronique       Altium - Préférences  </vt:lpstr>
      <vt:lpstr>CAO – Électronique       Altium - Préférences  </vt:lpstr>
      <vt:lpstr>CAO – Électronique       Altium - Préférences  </vt:lpstr>
      <vt:lpstr>CAO – Électronique       Altium - Préférences</vt:lpstr>
      <vt:lpstr>CAO – Électronique       Altium - Préférences</vt:lpstr>
      <vt:lpstr>CAO – Électronique       Altium - Préférences</vt:lpstr>
      <vt:lpstr>Présentation PowerPoint</vt:lpstr>
      <vt:lpstr>CAO – Électronique       Altium - Préférences </vt:lpstr>
      <vt:lpstr>CAO – Électronique       Altium - Préférences </vt:lpstr>
      <vt:lpstr>CAO – Électronique       Altium - Préférences </vt:lpstr>
      <vt:lpstr>CAO – Électronique       Altium – Project PCB </vt:lpstr>
      <vt:lpstr>CAO – Électronique       Altium – Project PCB </vt:lpstr>
      <vt:lpstr>CAO – Électronique       Altium – Project PCB </vt:lpstr>
      <vt:lpstr>CAO – Électronique         Altium </vt:lpstr>
      <vt:lpstr>CAO – Électronique         Altium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assistée par ordinateur pour systèmes électronique           Altium</dc:title>
  <dc:creator>kevin cotton</dc:creator>
  <cp:lastModifiedBy>Kevin Cotton</cp:lastModifiedBy>
  <cp:revision>144</cp:revision>
  <dcterms:created xsi:type="dcterms:W3CDTF">2019-11-14T01:39:12Z</dcterms:created>
  <dcterms:modified xsi:type="dcterms:W3CDTF">2021-03-22T01:39:05Z</dcterms:modified>
</cp:coreProperties>
</file>